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9" r:id="rId6"/>
    <p:sldId id="748" r:id="rId7"/>
    <p:sldId id="750" r:id="rId8"/>
    <p:sldId id="756" r:id="rId9"/>
    <p:sldId id="752" r:id="rId10"/>
    <p:sldId id="753" r:id="rId11"/>
    <p:sldId id="754" r:id="rId12"/>
    <p:sldId id="755" r:id="rId13"/>
    <p:sldId id="74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79C1"/>
    <a:srgbClr val="00C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821" autoAdjust="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F1AAA-ADBA-411F-B6AA-DC81597026C8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8541A-B527-4AA0-857A-97CB9230F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10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8A42C9-3994-4A90-E804-DDD9FBEAC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41B92B6-0701-4B0A-9053-2B9A838B3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FE625A-9C5E-B8BE-604C-6EFC29D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4E45B0-83D5-7889-8125-08C890E4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352B2C-516D-563C-30D0-DAC6F1C8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45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A2B745-D75D-3F32-8A2F-55F09D13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6CA3A5B-A3F7-6B7F-9E6F-C6D225057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46C4F1-C361-783B-B76E-F5BB4F67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6D445D2-6D05-5B3F-883E-3A3FD957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57E5A8-7FF3-012E-B40D-2860F79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15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0A25641-E084-AAE4-E344-0D0B2738F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DA73C1-29F8-CF99-9A6D-A35A1F85E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D19FAFD-2D6B-B1FC-0B98-8389D82A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EDEC3-C31E-DA3F-B94E-6492657C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67E0D1-00BB-4B0F-90AC-6A45204E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64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31938-F5DD-FD16-6233-815BA026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8CA8AE-D13B-657D-0900-BBBE8936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905E635-6BA8-4E39-DDFA-72B731B5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72EA51-F649-8BDF-BCDB-1807078C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866E7A4-1EDB-9C1F-BB48-5BA34E6F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93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362630-AAAA-3A5E-34B7-832DEFDB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EBC0291-B034-4A32-6279-DCBCE1D9B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3DF449-58CE-3C2A-FC1D-D2BD8272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375CD5-CCAC-7CCD-A2BF-C360D69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96E3E7-A33D-B157-FCC1-E4C69CA8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8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AEB318-0AB2-9DE6-0396-AF6CEDBD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6DD583-006A-D339-8D96-8707C61A3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3F33F4A-5662-0B38-096F-079C3BDE2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910AED-A74A-CAC2-FDD8-9257CE01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DE64D0D-0F02-5B31-C741-C41273A7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5E0B8D8-70B8-1B0F-8708-A205ACE8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41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6FB0E7-427F-8641-DA14-93561EC8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39740D-BB36-E801-8A91-24F930A1D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767EF78-8F31-1578-BCCB-00213DCC0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3769B8A-8F22-A717-712F-DE33AF39F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0939F2A-A06F-6951-DF94-AA318B6EA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5C77EE-4670-4CFA-A29F-20CE9DCB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9BF0268-A1AD-D2FB-D7E1-BA990840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CD4076F-0A5E-3FA8-C74C-309E9034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2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0CDFB-49FF-6EFD-21FD-CAC2F910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00685D5-38DF-F48E-B8D8-8747BABF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73B6043-32E0-B693-571A-D8F3D438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970C45-53DE-2F5C-9ADA-D2ECFF52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09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15F7240-175A-534F-B352-495394EA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9DFE09A-4EC2-3BB1-BE36-C5D6E6C6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4F54D9-5BDC-AE4F-59C5-A2B9389B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87820F-7926-A9FB-490D-886F182F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96C850-6605-63F8-850C-19638D264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557292A-3C5E-87B9-F08B-6FA5CFCA8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8E26F16-D0C9-C435-F6F2-E64F08A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42C808-F65D-68CD-80B4-7956FEF4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A596B9-19F5-FBE5-0639-D8E26366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89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1D333D-F8A4-D431-B03E-2A4DDD25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69C4418-CECE-3063-61BD-1C2D1C1CD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EC454E6-EC1B-AFB1-58C5-2CC446A37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B70D50-98E5-DB75-C466-6A83176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34574EE-CF2D-94D9-C552-EED1A8EE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38EB091-747D-DA1D-B24E-F078BB76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63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958961B-D380-46FB-D88B-A36BC19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44CAA3-F8F5-5E25-9A6F-3F29D91E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BF0679-D5CB-64E7-AD99-C99AF3E3E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C6CF-2603-433C-B4D0-8CAA40BA184D}" type="datetimeFigureOut">
              <a:rPr lang="hu-HU" smtClean="0"/>
              <a:t>2024.04.10.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364C24-4A81-B15A-180D-2EED29A60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F2F5CA-F569-58C0-93AD-FABB21E12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09EC-7FF8-48C8-B59A-3102B4D1FC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7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7E039B5-F426-785B-15A5-A6D85594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8926" cy="6896145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580A1485-3D31-45A4-C2E6-ADC6BF38EC89}"/>
              </a:ext>
            </a:extLst>
          </p:cNvPr>
          <p:cNvSpPr txBox="1"/>
          <p:nvPr/>
        </p:nvSpPr>
        <p:spPr>
          <a:xfrm>
            <a:off x="153371" y="4192409"/>
            <a:ext cx="11885258" cy="159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en-US" sz="8000" cap="all" dirty="0">
                <a:solidFill>
                  <a:schemeClr val="bg1"/>
                </a:solidFill>
                <a:latin typeface="+mj-lt"/>
              </a:rPr>
              <a:t>adjusting the traffic </a:t>
            </a:r>
          </a:p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en-US" sz="8000" cap="all" dirty="0">
                <a:solidFill>
                  <a:schemeClr val="bg1"/>
                </a:solidFill>
                <a:latin typeface="+mj-lt"/>
              </a:rPr>
              <a:t>risk sharing scheme</a:t>
            </a:r>
            <a:endParaRPr lang="hu-HU" sz="8000" cap="all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EE7DD70-2B71-3E8F-14E7-0B1D4BEF6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445" y="5700161"/>
            <a:ext cx="3646570" cy="115783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8F52503-4F20-460D-A02C-700C565D264E}"/>
              </a:ext>
            </a:extLst>
          </p:cNvPr>
          <p:cNvSpPr txBox="1"/>
          <p:nvPr/>
        </p:nvSpPr>
        <p:spPr>
          <a:xfrm>
            <a:off x="153371" y="765974"/>
            <a:ext cx="11188927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8000" cap="all" dirty="0">
                <a:gradFill flip="none" rotWithShape="1">
                  <a:gsLst>
                    <a:gs pos="0">
                      <a:srgbClr val="0079C1"/>
                    </a:gs>
                    <a:gs pos="100000">
                      <a:schemeClr val="tx2"/>
                    </a:gs>
                  </a:gsLst>
                  <a:lin ang="16200000" scaled="1"/>
                  <a:tileRect/>
                </a:gradFill>
                <a:latin typeface="+mj-lt"/>
              </a:rPr>
              <a:t>O</a:t>
            </a:r>
            <a:r>
              <a:rPr lang="en-US" sz="8000" cap="all" dirty="0">
                <a:gradFill flip="none" rotWithShape="1">
                  <a:gsLst>
                    <a:gs pos="0">
                      <a:srgbClr val="0079C1"/>
                    </a:gs>
                    <a:gs pos="100000">
                      <a:schemeClr val="tx2"/>
                    </a:gs>
                  </a:gsLst>
                  <a:lin ang="16200000" scaled="1"/>
                  <a:tileRect/>
                </a:gradFill>
                <a:latin typeface="+mj-lt"/>
              </a:rPr>
              <a:t>n the way to more robustness</a:t>
            </a:r>
            <a:endParaRPr lang="hu-HU" sz="8000" cap="all" dirty="0">
              <a:gradFill flip="none" rotWithShape="1">
                <a:gsLst>
                  <a:gs pos="0">
                    <a:srgbClr val="0079C1"/>
                  </a:gs>
                  <a:gs pos="100000">
                    <a:schemeClr val="tx2"/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A72A7C6-7909-4ECC-9998-06DDDBD2A424}"/>
              </a:ext>
            </a:extLst>
          </p:cNvPr>
          <p:cNvSpPr txBox="1"/>
          <p:nvPr/>
        </p:nvSpPr>
        <p:spPr>
          <a:xfrm>
            <a:off x="9521687" y="5722694"/>
            <a:ext cx="226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bg1"/>
                </a:solidFill>
              </a:rPr>
              <a:t>Seregélyes, Kálmán</a:t>
            </a:r>
          </a:p>
        </p:txBody>
      </p:sp>
    </p:spTree>
    <p:extLst>
      <p:ext uri="{BB962C8B-B14F-4D97-AF65-F5344CB8AC3E}">
        <p14:creationId xmlns:p14="http://schemas.microsoft.com/office/powerpoint/2010/main" val="420249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7E039B5-F426-785B-15A5-A6D85594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8926" cy="6896145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6EE7DD70-2B71-3E8F-14E7-0B1D4BEF6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445" y="5700161"/>
            <a:ext cx="3646570" cy="1157838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68F52503-4F20-460D-A02C-700C565D264E}"/>
              </a:ext>
            </a:extLst>
          </p:cNvPr>
          <p:cNvSpPr txBox="1"/>
          <p:nvPr/>
        </p:nvSpPr>
        <p:spPr>
          <a:xfrm>
            <a:off x="113615" y="1153600"/>
            <a:ext cx="11188927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en-US" sz="8000" cap="all" dirty="0">
                <a:gradFill flip="none" rotWithShape="1">
                  <a:gsLst>
                    <a:gs pos="0">
                      <a:srgbClr val="0079C1"/>
                    </a:gs>
                    <a:gs pos="100000">
                      <a:schemeClr val="tx2"/>
                    </a:gs>
                  </a:gsLst>
                  <a:lin ang="16200000" scaled="1"/>
                  <a:tileRect/>
                </a:gradFill>
                <a:latin typeface="+mj-lt"/>
              </a:rPr>
              <a:t>THANK YOU FOR YOUR ATTENTION</a:t>
            </a:r>
            <a:endParaRPr lang="hu-HU" sz="8000" cap="all" dirty="0">
              <a:gradFill flip="none" rotWithShape="1">
                <a:gsLst>
                  <a:gs pos="0">
                    <a:srgbClr val="0079C1"/>
                  </a:gs>
                  <a:gs pos="100000">
                    <a:schemeClr val="tx2"/>
                  </a:gs>
                </a:gsLst>
                <a:lin ang="16200000" scaled="1"/>
                <a:tileRect/>
              </a:gradFill>
              <a:latin typeface="+mj-l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493D025-9608-4B47-8B32-DC51FAFF2B17}"/>
              </a:ext>
            </a:extLst>
          </p:cNvPr>
          <p:cNvSpPr txBox="1"/>
          <p:nvPr/>
        </p:nvSpPr>
        <p:spPr>
          <a:xfrm>
            <a:off x="596346" y="5376995"/>
            <a:ext cx="1126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solidFill>
                  <a:schemeClr val="bg1"/>
                </a:solidFill>
              </a:rPr>
              <a:t>For</a:t>
            </a:r>
            <a:r>
              <a:rPr lang="hu-HU" i="1" dirty="0">
                <a:solidFill>
                  <a:schemeClr val="bg1"/>
                </a:solidFill>
              </a:rPr>
              <a:t> a more </a:t>
            </a:r>
            <a:r>
              <a:rPr lang="hu-HU" i="1" dirty="0" err="1">
                <a:solidFill>
                  <a:schemeClr val="bg1"/>
                </a:solidFill>
              </a:rPr>
              <a:t>detailed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description</a:t>
            </a:r>
            <a:r>
              <a:rPr lang="hu-HU" i="1" dirty="0">
                <a:solidFill>
                  <a:schemeClr val="bg1"/>
                </a:solidFill>
              </a:rPr>
              <a:t>:</a:t>
            </a:r>
          </a:p>
          <a:p>
            <a:r>
              <a:rPr lang="hu-HU" i="1" dirty="0">
                <a:solidFill>
                  <a:schemeClr val="bg1"/>
                </a:solidFill>
              </a:rPr>
              <a:t>https://www.network-industries.org/wp-content/uploads/2023/11/NIQ-Vol-25-Issue-3-October-2023.pdf</a:t>
            </a:r>
          </a:p>
        </p:txBody>
      </p:sp>
    </p:spTree>
    <p:extLst>
      <p:ext uri="{BB962C8B-B14F-4D97-AF65-F5344CB8AC3E}">
        <p14:creationId xmlns:p14="http://schemas.microsoft.com/office/powerpoint/2010/main" val="322576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1032641" y="1712031"/>
            <a:ext cx="10823028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EU regulation 2019/317 lays down the legal basis for the performance scheme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Performance is divided into KPAs: Safety, Environment, Capacity, Cost-Efficiency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For each areas KPIs are used to set targets: EU-wide and on national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States have to prepare Performance Plans with targets for Reference periods (RPs) with 5 years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A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A plan includes commitments for each KPA in form of targets and it also includes operational details such as cost and traffic assumptions for the entire 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120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en-AU" sz="4400" b="1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Introduction: THE EU FRAMEWORK FOR ANS regulation</a:t>
            </a:r>
          </a:p>
        </p:txBody>
      </p:sp>
      <p:cxnSp>
        <p:nvCxnSpPr>
          <p:cNvPr id="5" name="Straight Connector 81">
            <a:extLst>
              <a:ext uri="{FF2B5EF4-FFF2-40B4-BE49-F238E27FC236}">
                <a16:creationId xmlns:a16="http://schemas.microsoft.com/office/drawing/2014/main" id="{DCF4AD85-32ED-4C98-B6E9-D10049DD5484}"/>
              </a:ext>
            </a:extLst>
          </p:cNvPr>
          <p:cNvCxnSpPr>
            <a:cxnSpLocks/>
          </p:cNvCxnSpPr>
          <p:nvPr/>
        </p:nvCxnSpPr>
        <p:spPr>
          <a:xfrm>
            <a:off x="949616" y="2025737"/>
            <a:ext cx="1" cy="327600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94">
            <a:extLst>
              <a:ext uri="{FF2B5EF4-FFF2-40B4-BE49-F238E27FC236}">
                <a16:creationId xmlns:a16="http://schemas.microsoft.com/office/drawing/2014/main" id="{3A2F085C-307A-4E54-88CA-7A16C097308E}"/>
              </a:ext>
            </a:extLst>
          </p:cNvPr>
          <p:cNvSpPr/>
          <p:nvPr/>
        </p:nvSpPr>
        <p:spPr>
          <a:xfrm>
            <a:off x="631995" y="1625906"/>
            <a:ext cx="635244" cy="6352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9" name="Oval 95">
            <a:extLst>
              <a:ext uri="{FF2B5EF4-FFF2-40B4-BE49-F238E27FC236}">
                <a16:creationId xmlns:a16="http://schemas.microsoft.com/office/drawing/2014/main" id="{F3E78A59-6C98-4D3B-ABCB-0B3B5691C99C}"/>
              </a:ext>
            </a:extLst>
          </p:cNvPr>
          <p:cNvSpPr/>
          <p:nvPr/>
        </p:nvSpPr>
        <p:spPr>
          <a:xfrm>
            <a:off x="631995" y="2409446"/>
            <a:ext cx="635244" cy="6352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2" name="Oval 94">
            <a:extLst>
              <a:ext uri="{FF2B5EF4-FFF2-40B4-BE49-F238E27FC236}">
                <a16:creationId xmlns:a16="http://schemas.microsoft.com/office/drawing/2014/main" id="{6B7F714C-C545-4640-B75F-D70D85C8C35C}"/>
              </a:ext>
            </a:extLst>
          </p:cNvPr>
          <p:cNvSpPr/>
          <p:nvPr/>
        </p:nvSpPr>
        <p:spPr>
          <a:xfrm>
            <a:off x="631995" y="3220067"/>
            <a:ext cx="635244" cy="6352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95">
            <a:extLst>
              <a:ext uri="{FF2B5EF4-FFF2-40B4-BE49-F238E27FC236}">
                <a16:creationId xmlns:a16="http://schemas.microsoft.com/office/drawing/2014/main" id="{14450CFD-C140-4AF8-B933-2F294D8735C0}"/>
              </a:ext>
            </a:extLst>
          </p:cNvPr>
          <p:cNvSpPr/>
          <p:nvPr/>
        </p:nvSpPr>
        <p:spPr>
          <a:xfrm>
            <a:off x="631995" y="4003607"/>
            <a:ext cx="635244" cy="6352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96">
            <a:extLst>
              <a:ext uri="{FF2B5EF4-FFF2-40B4-BE49-F238E27FC236}">
                <a16:creationId xmlns:a16="http://schemas.microsoft.com/office/drawing/2014/main" id="{51289FEF-B3C3-44DA-BDE2-3988D1378EDB}"/>
              </a:ext>
            </a:extLst>
          </p:cNvPr>
          <p:cNvSpPr/>
          <p:nvPr/>
        </p:nvSpPr>
        <p:spPr>
          <a:xfrm>
            <a:off x="631995" y="5122877"/>
            <a:ext cx="635244" cy="6352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1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18" y="13836"/>
            <a:ext cx="12256315" cy="6858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53611"/>
            <a:ext cx="11679078" cy="120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TRAFFIC RISK SHARING UNDER THE PERFORMANCE SCHEME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B352B64-94C4-4A24-9FDF-0F0BFD19CEF2}"/>
              </a:ext>
            </a:extLst>
          </p:cNvPr>
          <p:cNvSpPr/>
          <p:nvPr/>
        </p:nvSpPr>
        <p:spPr>
          <a:xfrm>
            <a:off x="526430" y="1329231"/>
            <a:ext cx="113027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200" b="1" dirty="0">
                <a:solidFill>
                  <a:schemeClr val="tx2"/>
                </a:solidFill>
              </a:rPr>
              <a:t>Traffic variations have direct or indirect effects in all of the areas, but explicitly it </a:t>
            </a:r>
            <a:r>
              <a:rPr lang="en-AU" sz="2200" b="1" dirty="0" err="1">
                <a:solidFill>
                  <a:schemeClr val="tx2"/>
                </a:solidFill>
              </a:rPr>
              <a:t>apears</a:t>
            </a:r>
            <a:r>
              <a:rPr lang="en-AU" sz="2200" b="1" dirty="0">
                <a:solidFill>
                  <a:schemeClr val="tx2"/>
                </a:solidFill>
              </a:rPr>
              <a:t> in the cost-efficiency domain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4456032-5EAE-45AB-B7F7-26D037B1EFF4}"/>
              </a:ext>
            </a:extLst>
          </p:cNvPr>
          <p:cNvSpPr txBox="1"/>
          <p:nvPr/>
        </p:nvSpPr>
        <p:spPr>
          <a:xfrm>
            <a:off x="8262386" y="2442030"/>
            <a:ext cx="3566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>
                <a:solidFill>
                  <a:srgbClr val="002060"/>
                </a:solidFill>
              </a:rPr>
              <a:t>Stepwise</a:t>
            </a:r>
            <a:r>
              <a:rPr lang="hu-HU" sz="2200" b="1" dirty="0">
                <a:solidFill>
                  <a:srgbClr val="002060"/>
                </a:solidFill>
              </a:rPr>
              <a:t> </a:t>
            </a:r>
            <a:r>
              <a:rPr lang="hu-HU" sz="2200" b="1" dirty="0" err="1">
                <a:solidFill>
                  <a:srgbClr val="002060"/>
                </a:solidFill>
              </a:rPr>
              <a:t>scheme</a:t>
            </a:r>
            <a:r>
              <a:rPr lang="hu-HU" sz="2200" b="1" dirty="0">
                <a:solidFill>
                  <a:srgbClr val="002060"/>
                </a:solidFill>
              </a:rPr>
              <a:t>:</a:t>
            </a:r>
            <a:endParaRPr lang="hu-HU" sz="2200" dirty="0"/>
          </a:p>
          <a:p>
            <a:endParaRPr lang="hu-HU" sz="22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6C175101-2654-4621-89E5-E48878B5C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98" y="2068276"/>
            <a:ext cx="7571888" cy="4694327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95D9C801-E2A9-401B-8799-A4E3DB32B8ED}"/>
              </a:ext>
            </a:extLst>
          </p:cNvPr>
          <p:cNvSpPr txBox="1"/>
          <p:nvPr/>
        </p:nvSpPr>
        <p:spPr>
          <a:xfrm>
            <a:off x="8322020" y="4445855"/>
            <a:ext cx="3793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>
                <a:solidFill>
                  <a:srgbClr val="002060"/>
                </a:solidFill>
              </a:rPr>
              <a:t>ANSPs</a:t>
            </a:r>
            <a:r>
              <a:rPr lang="hu-HU" sz="2200" b="1" dirty="0">
                <a:solidFill>
                  <a:srgbClr val="002060"/>
                </a:solidFill>
              </a:rPr>
              <a:t> </a:t>
            </a:r>
            <a:r>
              <a:rPr lang="hu-HU" sz="2200" b="1" dirty="0" err="1">
                <a:solidFill>
                  <a:srgbClr val="002060"/>
                </a:solidFill>
              </a:rPr>
              <a:t>risk</a:t>
            </a:r>
            <a:r>
              <a:rPr lang="hu-HU" sz="2200" b="1" dirty="0">
                <a:solidFill>
                  <a:srgbClr val="002060"/>
                </a:solidFill>
              </a:rPr>
              <a:t> is limited </a:t>
            </a:r>
            <a:r>
              <a:rPr lang="hu-HU" sz="2200" b="1" dirty="0" err="1">
                <a:solidFill>
                  <a:srgbClr val="002060"/>
                </a:solidFill>
              </a:rPr>
              <a:t>at</a:t>
            </a:r>
            <a:r>
              <a:rPr lang="hu-HU" sz="2200" b="1" dirty="0">
                <a:solidFill>
                  <a:srgbClr val="002060"/>
                </a:solidFill>
              </a:rPr>
              <a:t> 4,4%</a:t>
            </a:r>
            <a:endParaRPr lang="hu-HU" sz="2200" dirty="0"/>
          </a:p>
          <a:p>
            <a:endParaRPr lang="hu-HU" sz="2200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B4B4245E-DFC7-495E-859F-842AB67B6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149" y="3040105"/>
            <a:ext cx="4057650" cy="12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6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2209241" y="2119270"/>
            <a:ext cx="9711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Risk is shared between ANSPs and AUs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Risk profile is subject to changes in traffic compared to Performance Plan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The higher the change, the lower share falls onto ANSPs, more goes with AUs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The highest share (100%) is borne by ANSPs for minor changes in traffic (0±2%)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tx2"/>
                </a:solidFill>
              </a:rPr>
              <a:t>Risk is capped for ANSPs</a:t>
            </a:r>
            <a:r>
              <a:rPr lang="hu-HU" sz="2400" b="1" dirty="0">
                <a:solidFill>
                  <a:schemeClr val="tx2"/>
                </a:solidFill>
              </a:rPr>
              <a:t> (</a:t>
            </a:r>
            <a:r>
              <a:rPr lang="hu-HU" sz="2400" b="1" dirty="0" err="1">
                <a:solidFill>
                  <a:schemeClr val="tx2"/>
                </a:solidFill>
              </a:rPr>
              <a:t>max</a:t>
            </a:r>
            <a:r>
              <a:rPr lang="hu-HU" sz="2400" b="1" dirty="0">
                <a:solidFill>
                  <a:schemeClr val="tx2"/>
                </a:solidFill>
              </a:rPr>
              <a:t> 4,4%)</a:t>
            </a:r>
            <a:r>
              <a:rPr lang="en-AU" sz="2400" b="1" dirty="0">
                <a:solidFill>
                  <a:schemeClr val="tx2"/>
                </a:solidFill>
              </a:rPr>
              <a:t>, after a limit (-10% or 10%) no additional loss or gain in revenue</a:t>
            </a: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120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ChARACTERISTICS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OF THE CURRENT TRAFFIC RISK SHARING SCHEME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Diamond 15">
            <a:extLst>
              <a:ext uri="{FF2B5EF4-FFF2-40B4-BE49-F238E27FC236}">
                <a16:creationId xmlns:a16="http://schemas.microsoft.com/office/drawing/2014/main" id="{6459154A-C334-43E0-811F-A1ADA89D3A62}"/>
              </a:ext>
            </a:extLst>
          </p:cNvPr>
          <p:cNvSpPr/>
          <p:nvPr/>
        </p:nvSpPr>
        <p:spPr>
          <a:xfrm>
            <a:off x="68810" y="4454856"/>
            <a:ext cx="2071621" cy="1922416"/>
          </a:xfrm>
          <a:prstGeom prst="diamond">
            <a:avLst/>
          </a:prstGeom>
          <a:solidFill>
            <a:schemeClr val="accent5"/>
          </a:solidFill>
          <a:ln>
            <a:noFill/>
          </a:ln>
          <a:scene3d>
            <a:camera prst="perspectiveRelaxed">
              <a:rot lat="18636130" lon="928514" rev="20887732"/>
            </a:camera>
            <a:lightRig rig="harsh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5" name="Diamond 7">
            <a:extLst>
              <a:ext uri="{FF2B5EF4-FFF2-40B4-BE49-F238E27FC236}">
                <a16:creationId xmlns:a16="http://schemas.microsoft.com/office/drawing/2014/main" id="{9AEC600A-152D-454B-BC30-3C80D483FFD5}"/>
              </a:ext>
            </a:extLst>
          </p:cNvPr>
          <p:cNvSpPr/>
          <p:nvPr/>
        </p:nvSpPr>
        <p:spPr>
          <a:xfrm>
            <a:off x="128951" y="3676328"/>
            <a:ext cx="2071621" cy="1922416"/>
          </a:xfrm>
          <a:prstGeom prst="diamond">
            <a:avLst/>
          </a:prstGeom>
          <a:solidFill>
            <a:schemeClr val="accent4"/>
          </a:solidFill>
          <a:ln>
            <a:noFill/>
          </a:ln>
          <a:scene3d>
            <a:camera prst="perspectiveRelaxed">
              <a:rot lat="18636130" lon="928514" rev="20887732"/>
            </a:camera>
            <a:lightRig rig="harsh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6" name="Diamond 12">
            <a:extLst>
              <a:ext uri="{FF2B5EF4-FFF2-40B4-BE49-F238E27FC236}">
                <a16:creationId xmlns:a16="http://schemas.microsoft.com/office/drawing/2014/main" id="{319A642B-5D66-415B-8065-9D903EC2CD0A}"/>
              </a:ext>
            </a:extLst>
          </p:cNvPr>
          <p:cNvSpPr/>
          <p:nvPr/>
        </p:nvSpPr>
        <p:spPr>
          <a:xfrm>
            <a:off x="68810" y="2897799"/>
            <a:ext cx="2071621" cy="1922416"/>
          </a:xfrm>
          <a:prstGeom prst="diamond">
            <a:avLst/>
          </a:prstGeom>
          <a:solidFill>
            <a:schemeClr val="accent3"/>
          </a:solidFill>
          <a:ln>
            <a:noFill/>
          </a:ln>
          <a:scene3d>
            <a:camera prst="perspectiveRelaxed">
              <a:rot lat="18636130" lon="928514" rev="20887732"/>
            </a:camera>
            <a:lightRig rig="harsh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7" name="Diamond 13">
            <a:extLst>
              <a:ext uri="{FF2B5EF4-FFF2-40B4-BE49-F238E27FC236}">
                <a16:creationId xmlns:a16="http://schemas.microsoft.com/office/drawing/2014/main" id="{F5B09DF4-87DD-4613-90C4-130916D644B4}"/>
              </a:ext>
            </a:extLst>
          </p:cNvPr>
          <p:cNvSpPr/>
          <p:nvPr/>
        </p:nvSpPr>
        <p:spPr>
          <a:xfrm>
            <a:off x="68810" y="2119270"/>
            <a:ext cx="2071621" cy="1922416"/>
          </a:xfrm>
          <a:prstGeom prst="diamond">
            <a:avLst/>
          </a:prstGeom>
          <a:solidFill>
            <a:schemeClr val="accent2"/>
          </a:solidFill>
          <a:ln>
            <a:noFill/>
          </a:ln>
          <a:scene3d>
            <a:camera prst="perspectiveRelaxed">
              <a:rot lat="18636130" lon="928514" rev="20887732"/>
            </a:camera>
            <a:lightRig rig="harsh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8" name="Diamond 14">
            <a:extLst>
              <a:ext uri="{FF2B5EF4-FFF2-40B4-BE49-F238E27FC236}">
                <a16:creationId xmlns:a16="http://schemas.microsoft.com/office/drawing/2014/main" id="{EE63476A-7F75-4692-BC59-DFC890A2EF40}"/>
              </a:ext>
            </a:extLst>
          </p:cNvPr>
          <p:cNvSpPr/>
          <p:nvPr/>
        </p:nvSpPr>
        <p:spPr>
          <a:xfrm>
            <a:off x="121321" y="1340741"/>
            <a:ext cx="2071621" cy="1922416"/>
          </a:xfrm>
          <a:prstGeom prst="diamond">
            <a:avLst/>
          </a:prstGeom>
          <a:solidFill>
            <a:schemeClr val="accent1"/>
          </a:solidFill>
          <a:ln>
            <a:noFill/>
          </a:ln>
          <a:scene3d>
            <a:camera prst="perspectiveRelaxed">
              <a:rot lat="18630000" lon="930000" rev="20886000"/>
            </a:camera>
            <a:lightRig rig="harsh" dir="t"/>
          </a:scene3d>
          <a:sp3d>
            <a:bevelT prst="angl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6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594370" y="1804006"/>
            <a:ext cx="1018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AU" sz="2400" b="1" dirty="0">
                <a:solidFill>
                  <a:schemeClr val="tx2"/>
                </a:solidFill>
              </a:rPr>
              <a:t>Risk is not borne by the party most capable to handle it</a:t>
            </a: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1204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Why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THE CURRENT TRAFFIC RISK SHARING SCHEME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needs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change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id="{D54C3BC5-E565-46F0-986C-228F36B5544A}"/>
              </a:ext>
            </a:extLst>
          </p:cNvPr>
          <p:cNvGrpSpPr/>
          <p:nvPr/>
        </p:nvGrpSpPr>
        <p:grpSpPr>
          <a:xfrm>
            <a:off x="4002662" y="2808953"/>
            <a:ext cx="3040082" cy="2515084"/>
            <a:chOff x="3120552" y="1431983"/>
            <a:chExt cx="5686604" cy="4704572"/>
          </a:xfrm>
        </p:grpSpPr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EF2F313E-4F07-4831-8950-2705E82F4CE0}"/>
                </a:ext>
              </a:extLst>
            </p:cNvPr>
            <p:cNvSpPr/>
            <p:nvPr/>
          </p:nvSpPr>
          <p:spPr>
            <a:xfrm>
              <a:off x="3803837" y="1636359"/>
              <a:ext cx="4226943" cy="4226943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357BB23A-B633-4EBD-B602-87016D6D2C7A}"/>
                </a:ext>
              </a:extLst>
            </p:cNvPr>
            <p:cNvGrpSpPr/>
            <p:nvPr/>
          </p:nvGrpSpPr>
          <p:grpSpPr>
            <a:xfrm>
              <a:off x="4019292" y="2018580"/>
              <a:ext cx="3640965" cy="3088256"/>
              <a:chOff x="4019292" y="2018580"/>
              <a:chExt cx="3640965" cy="3088256"/>
            </a:xfrm>
          </p:grpSpPr>
          <p:cxnSp>
            <p:nvCxnSpPr>
              <p:cNvPr id="68" name="Straight Connector 9">
                <a:extLst>
                  <a:ext uri="{FF2B5EF4-FFF2-40B4-BE49-F238E27FC236}">
                    <a16:creationId xmlns:a16="http://schemas.microsoft.com/office/drawing/2014/main" id="{5ACBE7D0-6808-4FB2-A6FC-CBD3FE5DC049}"/>
                  </a:ext>
                </a:extLst>
              </p:cNvPr>
              <p:cNvCxnSpPr/>
              <p:nvPr/>
            </p:nvCxnSpPr>
            <p:spPr>
              <a:xfrm>
                <a:off x="6653066" y="4290088"/>
                <a:ext cx="1007191" cy="81674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69" name="Straight Connector 42">
                <a:extLst>
                  <a:ext uri="{FF2B5EF4-FFF2-40B4-BE49-F238E27FC236}">
                    <a16:creationId xmlns:a16="http://schemas.microsoft.com/office/drawing/2014/main" id="{5A8F33FC-9B44-4006-BA07-E0C4323D3972}"/>
                  </a:ext>
                </a:extLst>
              </p:cNvPr>
              <p:cNvCxnSpPr/>
              <p:nvPr/>
            </p:nvCxnSpPr>
            <p:spPr>
              <a:xfrm flipV="1">
                <a:off x="4019292" y="4037161"/>
                <a:ext cx="1260074" cy="66130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70" name="Straight Connector 17">
                <a:extLst>
                  <a:ext uri="{FF2B5EF4-FFF2-40B4-BE49-F238E27FC236}">
                    <a16:creationId xmlns:a16="http://schemas.microsoft.com/office/drawing/2014/main" id="{A20ADD86-A656-4BA6-96AB-60A8AB699A04}"/>
                  </a:ext>
                </a:extLst>
              </p:cNvPr>
              <p:cNvCxnSpPr/>
              <p:nvPr/>
            </p:nvCxnSpPr>
            <p:spPr>
              <a:xfrm flipH="1" flipV="1">
                <a:off x="4245044" y="3001991"/>
                <a:ext cx="850292" cy="356634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71" name="Straight Connector 50">
                <a:extLst>
                  <a:ext uri="{FF2B5EF4-FFF2-40B4-BE49-F238E27FC236}">
                    <a16:creationId xmlns:a16="http://schemas.microsoft.com/office/drawing/2014/main" id="{7961EBE2-711C-49BC-8B26-B9299A8BDC4E}"/>
                  </a:ext>
                </a:extLst>
              </p:cNvPr>
              <p:cNvCxnSpPr/>
              <p:nvPr/>
            </p:nvCxnSpPr>
            <p:spPr>
              <a:xfrm flipH="1">
                <a:off x="6383548" y="2018580"/>
                <a:ext cx="776377" cy="1035169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  <p:cxnSp>
            <p:nvCxnSpPr>
              <p:cNvPr id="72" name="Straight Connector 55">
                <a:extLst>
                  <a:ext uri="{FF2B5EF4-FFF2-40B4-BE49-F238E27FC236}">
                    <a16:creationId xmlns:a16="http://schemas.microsoft.com/office/drawing/2014/main" id="{9552CA71-C70E-4178-83EC-2988C7BCC7F0}"/>
                  </a:ext>
                </a:extLst>
              </p:cNvPr>
              <p:cNvCxnSpPr/>
              <p:nvPr/>
            </p:nvCxnSpPr>
            <p:spPr>
              <a:xfrm flipH="1">
                <a:off x="6473612" y="3545455"/>
                <a:ext cx="1050316" cy="6291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</a:ln>
              <a:effectLst/>
            </p:spPr>
          </p:cxnSp>
        </p:grp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C49010E3-50A6-4107-83D6-9871337AE428}"/>
                </a:ext>
              </a:extLst>
            </p:cNvPr>
            <p:cNvSpPr/>
            <p:nvPr/>
          </p:nvSpPr>
          <p:spPr>
            <a:xfrm>
              <a:off x="4830380" y="2662901"/>
              <a:ext cx="2173855" cy="2173857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5">
              <a:extLst>
                <a:ext uri="{FF2B5EF4-FFF2-40B4-BE49-F238E27FC236}">
                  <a16:creationId xmlns:a16="http://schemas.microsoft.com/office/drawing/2014/main" id="{430951FC-3975-4FF3-9E68-EE10C4340CD3}"/>
                </a:ext>
              </a:extLst>
            </p:cNvPr>
            <p:cNvSpPr/>
            <p:nvPr/>
          </p:nvSpPr>
          <p:spPr>
            <a:xfrm>
              <a:off x="6659592" y="1431983"/>
              <a:ext cx="1035170" cy="103517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val 35">
              <a:extLst>
                <a:ext uri="{FF2B5EF4-FFF2-40B4-BE49-F238E27FC236}">
                  <a16:creationId xmlns:a16="http://schemas.microsoft.com/office/drawing/2014/main" id="{0AC305D0-6F19-4B84-A561-E3275640CF39}"/>
                </a:ext>
              </a:extLst>
            </p:cNvPr>
            <p:cNvSpPr/>
            <p:nvPr/>
          </p:nvSpPr>
          <p:spPr>
            <a:xfrm>
              <a:off x="7254402" y="4583801"/>
              <a:ext cx="1552754" cy="1552754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36">
              <a:extLst>
                <a:ext uri="{FF2B5EF4-FFF2-40B4-BE49-F238E27FC236}">
                  <a16:creationId xmlns:a16="http://schemas.microsoft.com/office/drawing/2014/main" id="{9F4A59D6-CCC9-4596-8091-6FED88594DFC}"/>
                </a:ext>
              </a:extLst>
            </p:cNvPr>
            <p:cNvSpPr/>
            <p:nvPr/>
          </p:nvSpPr>
          <p:spPr>
            <a:xfrm>
              <a:off x="3120552" y="4309725"/>
              <a:ext cx="1137862" cy="1137862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37">
              <a:extLst>
                <a:ext uri="{FF2B5EF4-FFF2-40B4-BE49-F238E27FC236}">
                  <a16:creationId xmlns:a16="http://schemas.microsoft.com/office/drawing/2014/main" id="{FC7DFF31-D268-461E-A213-14EC35B5BFEF}"/>
                </a:ext>
              </a:extLst>
            </p:cNvPr>
            <p:cNvSpPr/>
            <p:nvPr/>
          </p:nvSpPr>
          <p:spPr>
            <a:xfrm>
              <a:off x="3439865" y="2181624"/>
              <a:ext cx="1128721" cy="1142496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CE77C679-2370-440C-9431-E3E5617CEFE3}"/>
                </a:ext>
              </a:extLst>
            </p:cNvPr>
            <p:cNvSpPr/>
            <p:nvPr/>
          </p:nvSpPr>
          <p:spPr>
            <a:xfrm>
              <a:off x="7528761" y="2982033"/>
              <a:ext cx="1004893" cy="91554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730F93C7-238D-4137-8EDC-52FCA6B1B895}"/>
                </a:ext>
              </a:extLst>
            </p:cNvPr>
            <p:cNvGrpSpPr/>
            <p:nvPr/>
          </p:nvGrpSpPr>
          <p:grpSpPr>
            <a:xfrm>
              <a:off x="7679442" y="5000530"/>
              <a:ext cx="702674" cy="666266"/>
              <a:chOff x="7893050" y="4611688"/>
              <a:chExt cx="919163" cy="871538"/>
            </a:xfrm>
            <a:solidFill>
              <a:sysClr val="window" lastClr="FFFFFF"/>
            </a:solidFill>
          </p:grpSpPr>
          <p:sp>
            <p:nvSpPr>
              <p:cNvPr id="58" name="Freeform 66">
                <a:extLst>
                  <a:ext uri="{FF2B5EF4-FFF2-40B4-BE49-F238E27FC236}">
                    <a16:creationId xmlns:a16="http://schemas.microsoft.com/office/drawing/2014/main" id="{DF5C9A67-88CE-4291-9DDA-31CFF3119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0" y="4611688"/>
                <a:ext cx="620712" cy="434975"/>
              </a:xfrm>
              <a:custGeom>
                <a:avLst/>
                <a:gdLst>
                  <a:gd name="T0" fmla="*/ 198 w 391"/>
                  <a:gd name="T1" fmla="*/ 0 h 274"/>
                  <a:gd name="T2" fmla="*/ 391 w 391"/>
                  <a:gd name="T3" fmla="*/ 0 h 274"/>
                  <a:gd name="T4" fmla="*/ 334 w 391"/>
                  <a:gd name="T5" fmla="*/ 161 h 274"/>
                  <a:gd name="T6" fmla="*/ 299 w 391"/>
                  <a:gd name="T7" fmla="*/ 121 h 274"/>
                  <a:gd name="T8" fmla="*/ 0 w 391"/>
                  <a:gd name="T9" fmla="*/ 274 h 274"/>
                  <a:gd name="T10" fmla="*/ 240 w 391"/>
                  <a:gd name="T11" fmla="*/ 43 h 274"/>
                  <a:gd name="T12" fmla="*/ 198 w 391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1" h="274">
                    <a:moveTo>
                      <a:pt x="198" y="0"/>
                    </a:moveTo>
                    <a:lnTo>
                      <a:pt x="391" y="0"/>
                    </a:lnTo>
                    <a:lnTo>
                      <a:pt x="334" y="161"/>
                    </a:lnTo>
                    <a:lnTo>
                      <a:pt x="299" y="121"/>
                    </a:lnTo>
                    <a:lnTo>
                      <a:pt x="0" y="274"/>
                    </a:lnTo>
                    <a:lnTo>
                      <a:pt x="240" y="43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67">
                <a:extLst>
                  <a:ext uri="{FF2B5EF4-FFF2-40B4-BE49-F238E27FC236}">
                    <a16:creationId xmlns:a16="http://schemas.microsoft.com/office/drawing/2014/main" id="{FBF7DF59-CFBA-4B9E-BF16-CCE1CD712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0" y="5168900"/>
                <a:ext cx="258762" cy="314325"/>
              </a:xfrm>
              <a:custGeom>
                <a:avLst/>
                <a:gdLst>
                  <a:gd name="T0" fmla="*/ 16 w 163"/>
                  <a:gd name="T1" fmla="*/ 0 h 198"/>
                  <a:gd name="T2" fmla="*/ 147 w 163"/>
                  <a:gd name="T3" fmla="*/ 0 h 198"/>
                  <a:gd name="T4" fmla="*/ 152 w 163"/>
                  <a:gd name="T5" fmla="*/ 1 h 198"/>
                  <a:gd name="T6" fmla="*/ 157 w 163"/>
                  <a:gd name="T7" fmla="*/ 2 h 198"/>
                  <a:gd name="T8" fmla="*/ 160 w 163"/>
                  <a:gd name="T9" fmla="*/ 7 h 198"/>
                  <a:gd name="T10" fmla="*/ 163 w 163"/>
                  <a:gd name="T11" fmla="*/ 11 h 198"/>
                  <a:gd name="T12" fmla="*/ 163 w 163"/>
                  <a:gd name="T13" fmla="*/ 15 h 198"/>
                  <a:gd name="T14" fmla="*/ 163 w 163"/>
                  <a:gd name="T15" fmla="*/ 182 h 198"/>
                  <a:gd name="T16" fmla="*/ 163 w 163"/>
                  <a:gd name="T17" fmla="*/ 186 h 198"/>
                  <a:gd name="T18" fmla="*/ 160 w 163"/>
                  <a:gd name="T19" fmla="*/ 191 h 198"/>
                  <a:gd name="T20" fmla="*/ 157 w 163"/>
                  <a:gd name="T21" fmla="*/ 195 h 198"/>
                  <a:gd name="T22" fmla="*/ 152 w 163"/>
                  <a:gd name="T23" fmla="*/ 196 h 198"/>
                  <a:gd name="T24" fmla="*/ 147 w 163"/>
                  <a:gd name="T25" fmla="*/ 198 h 198"/>
                  <a:gd name="T26" fmla="*/ 16 w 163"/>
                  <a:gd name="T27" fmla="*/ 198 h 198"/>
                  <a:gd name="T28" fmla="*/ 12 w 163"/>
                  <a:gd name="T29" fmla="*/ 196 h 198"/>
                  <a:gd name="T30" fmla="*/ 7 w 163"/>
                  <a:gd name="T31" fmla="*/ 195 h 198"/>
                  <a:gd name="T32" fmla="*/ 3 w 163"/>
                  <a:gd name="T33" fmla="*/ 191 h 198"/>
                  <a:gd name="T34" fmla="*/ 2 w 163"/>
                  <a:gd name="T35" fmla="*/ 186 h 198"/>
                  <a:gd name="T36" fmla="*/ 0 w 163"/>
                  <a:gd name="T37" fmla="*/ 182 h 198"/>
                  <a:gd name="T38" fmla="*/ 0 w 163"/>
                  <a:gd name="T39" fmla="*/ 15 h 198"/>
                  <a:gd name="T40" fmla="*/ 2 w 163"/>
                  <a:gd name="T41" fmla="*/ 11 h 198"/>
                  <a:gd name="T42" fmla="*/ 3 w 163"/>
                  <a:gd name="T43" fmla="*/ 7 h 198"/>
                  <a:gd name="T44" fmla="*/ 7 w 163"/>
                  <a:gd name="T45" fmla="*/ 2 h 198"/>
                  <a:gd name="T46" fmla="*/ 12 w 163"/>
                  <a:gd name="T47" fmla="*/ 1 h 198"/>
                  <a:gd name="T48" fmla="*/ 16 w 163"/>
                  <a:gd name="T4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98">
                    <a:moveTo>
                      <a:pt x="16" y="0"/>
                    </a:moveTo>
                    <a:lnTo>
                      <a:pt x="147" y="0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60" y="7"/>
                    </a:lnTo>
                    <a:lnTo>
                      <a:pt x="163" y="11"/>
                    </a:lnTo>
                    <a:lnTo>
                      <a:pt x="163" y="15"/>
                    </a:lnTo>
                    <a:lnTo>
                      <a:pt x="163" y="182"/>
                    </a:lnTo>
                    <a:lnTo>
                      <a:pt x="163" y="186"/>
                    </a:lnTo>
                    <a:lnTo>
                      <a:pt x="160" y="191"/>
                    </a:lnTo>
                    <a:lnTo>
                      <a:pt x="157" y="195"/>
                    </a:lnTo>
                    <a:lnTo>
                      <a:pt x="152" y="196"/>
                    </a:lnTo>
                    <a:lnTo>
                      <a:pt x="147" y="198"/>
                    </a:lnTo>
                    <a:lnTo>
                      <a:pt x="16" y="198"/>
                    </a:lnTo>
                    <a:lnTo>
                      <a:pt x="12" y="196"/>
                    </a:lnTo>
                    <a:lnTo>
                      <a:pt x="7" y="195"/>
                    </a:lnTo>
                    <a:lnTo>
                      <a:pt x="3" y="191"/>
                    </a:lnTo>
                    <a:lnTo>
                      <a:pt x="2" y="186"/>
                    </a:lnTo>
                    <a:lnTo>
                      <a:pt x="0" y="182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68">
                <a:extLst>
                  <a:ext uri="{FF2B5EF4-FFF2-40B4-BE49-F238E27FC236}">
                    <a16:creationId xmlns:a16="http://schemas.microsoft.com/office/drawing/2014/main" id="{12D9FDFB-85FC-4EB9-A404-DB2B2A538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1663" y="4999038"/>
                <a:ext cx="260350" cy="484188"/>
              </a:xfrm>
              <a:custGeom>
                <a:avLst/>
                <a:gdLst>
                  <a:gd name="T0" fmla="*/ 17 w 164"/>
                  <a:gd name="T1" fmla="*/ 0 h 305"/>
                  <a:gd name="T2" fmla="*/ 148 w 164"/>
                  <a:gd name="T3" fmla="*/ 0 h 305"/>
                  <a:gd name="T4" fmla="*/ 152 w 164"/>
                  <a:gd name="T5" fmla="*/ 2 h 305"/>
                  <a:gd name="T6" fmla="*/ 157 w 164"/>
                  <a:gd name="T7" fmla="*/ 3 h 305"/>
                  <a:gd name="T8" fmla="*/ 161 w 164"/>
                  <a:gd name="T9" fmla="*/ 7 h 305"/>
                  <a:gd name="T10" fmla="*/ 162 w 164"/>
                  <a:gd name="T11" fmla="*/ 12 h 305"/>
                  <a:gd name="T12" fmla="*/ 164 w 164"/>
                  <a:gd name="T13" fmla="*/ 16 h 305"/>
                  <a:gd name="T14" fmla="*/ 164 w 164"/>
                  <a:gd name="T15" fmla="*/ 289 h 305"/>
                  <a:gd name="T16" fmla="*/ 162 w 164"/>
                  <a:gd name="T17" fmla="*/ 293 h 305"/>
                  <a:gd name="T18" fmla="*/ 161 w 164"/>
                  <a:gd name="T19" fmla="*/ 298 h 305"/>
                  <a:gd name="T20" fmla="*/ 157 w 164"/>
                  <a:gd name="T21" fmla="*/ 302 h 305"/>
                  <a:gd name="T22" fmla="*/ 152 w 164"/>
                  <a:gd name="T23" fmla="*/ 303 h 305"/>
                  <a:gd name="T24" fmla="*/ 148 w 164"/>
                  <a:gd name="T25" fmla="*/ 305 h 305"/>
                  <a:gd name="T26" fmla="*/ 17 w 164"/>
                  <a:gd name="T27" fmla="*/ 305 h 305"/>
                  <a:gd name="T28" fmla="*/ 12 w 164"/>
                  <a:gd name="T29" fmla="*/ 303 h 305"/>
                  <a:gd name="T30" fmla="*/ 7 w 164"/>
                  <a:gd name="T31" fmla="*/ 302 h 305"/>
                  <a:gd name="T32" fmla="*/ 4 w 164"/>
                  <a:gd name="T33" fmla="*/ 298 h 305"/>
                  <a:gd name="T34" fmla="*/ 1 w 164"/>
                  <a:gd name="T35" fmla="*/ 293 h 305"/>
                  <a:gd name="T36" fmla="*/ 0 w 164"/>
                  <a:gd name="T37" fmla="*/ 289 h 305"/>
                  <a:gd name="T38" fmla="*/ 0 w 164"/>
                  <a:gd name="T39" fmla="*/ 16 h 305"/>
                  <a:gd name="T40" fmla="*/ 1 w 164"/>
                  <a:gd name="T41" fmla="*/ 12 h 305"/>
                  <a:gd name="T42" fmla="*/ 4 w 164"/>
                  <a:gd name="T43" fmla="*/ 7 h 305"/>
                  <a:gd name="T44" fmla="*/ 7 w 164"/>
                  <a:gd name="T45" fmla="*/ 3 h 305"/>
                  <a:gd name="T46" fmla="*/ 12 w 164"/>
                  <a:gd name="T47" fmla="*/ 2 h 305"/>
                  <a:gd name="T48" fmla="*/ 17 w 164"/>
                  <a:gd name="T49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305">
                    <a:moveTo>
                      <a:pt x="17" y="0"/>
                    </a:moveTo>
                    <a:lnTo>
                      <a:pt x="148" y="0"/>
                    </a:lnTo>
                    <a:lnTo>
                      <a:pt x="152" y="2"/>
                    </a:lnTo>
                    <a:lnTo>
                      <a:pt x="157" y="3"/>
                    </a:lnTo>
                    <a:lnTo>
                      <a:pt x="161" y="7"/>
                    </a:lnTo>
                    <a:lnTo>
                      <a:pt x="162" y="12"/>
                    </a:lnTo>
                    <a:lnTo>
                      <a:pt x="164" y="16"/>
                    </a:lnTo>
                    <a:lnTo>
                      <a:pt x="164" y="289"/>
                    </a:lnTo>
                    <a:lnTo>
                      <a:pt x="162" y="293"/>
                    </a:lnTo>
                    <a:lnTo>
                      <a:pt x="161" y="298"/>
                    </a:lnTo>
                    <a:lnTo>
                      <a:pt x="157" y="302"/>
                    </a:lnTo>
                    <a:lnTo>
                      <a:pt x="152" y="303"/>
                    </a:lnTo>
                    <a:lnTo>
                      <a:pt x="148" y="305"/>
                    </a:lnTo>
                    <a:lnTo>
                      <a:pt x="17" y="305"/>
                    </a:lnTo>
                    <a:lnTo>
                      <a:pt x="12" y="303"/>
                    </a:lnTo>
                    <a:lnTo>
                      <a:pt x="7" y="302"/>
                    </a:lnTo>
                    <a:lnTo>
                      <a:pt x="4" y="298"/>
                    </a:lnTo>
                    <a:lnTo>
                      <a:pt x="1" y="293"/>
                    </a:lnTo>
                    <a:lnTo>
                      <a:pt x="0" y="28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69">
                <a:extLst>
                  <a:ext uri="{FF2B5EF4-FFF2-40B4-BE49-F238E27FC236}">
                    <a16:creationId xmlns:a16="http://schemas.microsoft.com/office/drawing/2014/main" id="{50625B2F-3A88-4076-8C10-A39763567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038" y="4754563"/>
                <a:ext cx="257175" cy="728663"/>
              </a:xfrm>
              <a:custGeom>
                <a:avLst/>
                <a:gdLst>
                  <a:gd name="T0" fmla="*/ 16 w 162"/>
                  <a:gd name="T1" fmla="*/ 0 h 459"/>
                  <a:gd name="T2" fmla="*/ 147 w 162"/>
                  <a:gd name="T3" fmla="*/ 0 h 459"/>
                  <a:gd name="T4" fmla="*/ 151 w 162"/>
                  <a:gd name="T5" fmla="*/ 2 h 459"/>
                  <a:gd name="T6" fmla="*/ 155 w 162"/>
                  <a:gd name="T7" fmla="*/ 5 h 459"/>
                  <a:gd name="T8" fmla="*/ 159 w 162"/>
                  <a:gd name="T9" fmla="*/ 8 h 459"/>
                  <a:gd name="T10" fmla="*/ 161 w 162"/>
                  <a:gd name="T11" fmla="*/ 12 h 459"/>
                  <a:gd name="T12" fmla="*/ 162 w 162"/>
                  <a:gd name="T13" fmla="*/ 18 h 459"/>
                  <a:gd name="T14" fmla="*/ 162 w 162"/>
                  <a:gd name="T15" fmla="*/ 443 h 459"/>
                  <a:gd name="T16" fmla="*/ 161 w 162"/>
                  <a:gd name="T17" fmla="*/ 447 h 459"/>
                  <a:gd name="T18" fmla="*/ 159 w 162"/>
                  <a:gd name="T19" fmla="*/ 452 h 459"/>
                  <a:gd name="T20" fmla="*/ 155 w 162"/>
                  <a:gd name="T21" fmla="*/ 456 h 459"/>
                  <a:gd name="T22" fmla="*/ 151 w 162"/>
                  <a:gd name="T23" fmla="*/ 457 h 459"/>
                  <a:gd name="T24" fmla="*/ 147 w 162"/>
                  <a:gd name="T25" fmla="*/ 459 h 459"/>
                  <a:gd name="T26" fmla="*/ 16 w 162"/>
                  <a:gd name="T27" fmla="*/ 459 h 459"/>
                  <a:gd name="T28" fmla="*/ 10 w 162"/>
                  <a:gd name="T29" fmla="*/ 457 h 459"/>
                  <a:gd name="T30" fmla="*/ 6 w 162"/>
                  <a:gd name="T31" fmla="*/ 456 h 459"/>
                  <a:gd name="T32" fmla="*/ 3 w 162"/>
                  <a:gd name="T33" fmla="*/ 452 h 459"/>
                  <a:gd name="T34" fmla="*/ 0 w 162"/>
                  <a:gd name="T35" fmla="*/ 447 h 459"/>
                  <a:gd name="T36" fmla="*/ 0 w 162"/>
                  <a:gd name="T37" fmla="*/ 443 h 459"/>
                  <a:gd name="T38" fmla="*/ 0 w 162"/>
                  <a:gd name="T39" fmla="*/ 18 h 459"/>
                  <a:gd name="T40" fmla="*/ 0 w 162"/>
                  <a:gd name="T41" fmla="*/ 12 h 459"/>
                  <a:gd name="T42" fmla="*/ 3 w 162"/>
                  <a:gd name="T43" fmla="*/ 8 h 459"/>
                  <a:gd name="T44" fmla="*/ 6 w 162"/>
                  <a:gd name="T45" fmla="*/ 5 h 459"/>
                  <a:gd name="T46" fmla="*/ 10 w 162"/>
                  <a:gd name="T47" fmla="*/ 2 h 459"/>
                  <a:gd name="T48" fmla="*/ 16 w 162"/>
                  <a:gd name="T49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459">
                    <a:moveTo>
                      <a:pt x="16" y="0"/>
                    </a:moveTo>
                    <a:lnTo>
                      <a:pt x="147" y="0"/>
                    </a:lnTo>
                    <a:lnTo>
                      <a:pt x="151" y="2"/>
                    </a:lnTo>
                    <a:lnTo>
                      <a:pt x="155" y="5"/>
                    </a:lnTo>
                    <a:lnTo>
                      <a:pt x="159" y="8"/>
                    </a:lnTo>
                    <a:lnTo>
                      <a:pt x="161" y="12"/>
                    </a:lnTo>
                    <a:lnTo>
                      <a:pt x="162" y="18"/>
                    </a:lnTo>
                    <a:lnTo>
                      <a:pt x="162" y="443"/>
                    </a:lnTo>
                    <a:lnTo>
                      <a:pt x="161" y="447"/>
                    </a:lnTo>
                    <a:lnTo>
                      <a:pt x="159" y="452"/>
                    </a:lnTo>
                    <a:lnTo>
                      <a:pt x="155" y="456"/>
                    </a:lnTo>
                    <a:lnTo>
                      <a:pt x="151" y="457"/>
                    </a:lnTo>
                    <a:lnTo>
                      <a:pt x="147" y="459"/>
                    </a:lnTo>
                    <a:lnTo>
                      <a:pt x="16" y="459"/>
                    </a:lnTo>
                    <a:lnTo>
                      <a:pt x="10" y="457"/>
                    </a:lnTo>
                    <a:lnTo>
                      <a:pt x="6" y="456"/>
                    </a:lnTo>
                    <a:lnTo>
                      <a:pt x="3" y="452"/>
                    </a:lnTo>
                    <a:lnTo>
                      <a:pt x="0" y="447"/>
                    </a:lnTo>
                    <a:lnTo>
                      <a:pt x="0" y="443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6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748D8885-5F69-4083-9775-8127F6764F8E}"/>
              </a:ext>
            </a:extLst>
          </p:cNvPr>
          <p:cNvSpPr txBox="1"/>
          <p:nvPr/>
        </p:nvSpPr>
        <p:spPr>
          <a:xfrm>
            <a:off x="100421" y="2772014"/>
            <a:ext cx="4032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tx2"/>
                </a:solidFill>
              </a:rPr>
              <a:t>Risk sharing is not in line with cost to traffic elasticity of ANSPs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tx2"/>
                </a:solidFill>
              </a:rPr>
              <a:t>Traffic risk under the Performance scheme is de facto a </a:t>
            </a:r>
            <a:r>
              <a:rPr lang="en-AU" sz="2000" b="1" i="1" dirty="0">
                <a:solidFill>
                  <a:schemeClr val="tx2"/>
                </a:solidFill>
              </a:rPr>
              <a:t>Risk of reliable forecasting</a:t>
            </a:r>
            <a:r>
              <a:rPr lang="en-AU" sz="2000" b="1" dirty="0">
                <a:solidFill>
                  <a:schemeClr val="tx2"/>
                </a:solidFill>
              </a:rPr>
              <a:t> and not the risk of traffic (demand) evolution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31858C6F-C69F-4242-AA86-6CCE3C7E62DE}"/>
              </a:ext>
            </a:extLst>
          </p:cNvPr>
          <p:cNvSpPr txBox="1"/>
          <p:nvPr/>
        </p:nvSpPr>
        <p:spPr>
          <a:xfrm>
            <a:off x="6512506" y="2849797"/>
            <a:ext cx="5423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tx2"/>
                </a:solidFill>
              </a:rPr>
              <a:t>AUs have no influence on the size of the risk, nor means for mitigation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tx2"/>
                </a:solidFill>
              </a:rPr>
              <a:t>Cost of suboptimal risk sharing is borne by airspace users in form of risk premium embedded into cost of capital of ANSPs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tx2"/>
                </a:solidFill>
              </a:rPr>
              <a:t>Traffic planning is distorted by the inappropriate risk sharing scheme</a:t>
            </a:r>
          </a:p>
        </p:txBody>
      </p:sp>
      <p:grpSp>
        <p:nvGrpSpPr>
          <p:cNvPr id="78" name="Group 68">
            <a:extLst>
              <a:ext uri="{FF2B5EF4-FFF2-40B4-BE49-F238E27FC236}">
                <a16:creationId xmlns:a16="http://schemas.microsoft.com/office/drawing/2014/main" id="{CE0E1899-559F-45DC-9892-0E92ECD23E01}"/>
              </a:ext>
            </a:extLst>
          </p:cNvPr>
          <p:cNvGrpSpPr/>
          <p:nvPr/>
        </p:nvGrpSpPr>
        <p:grpSpPr>
          <a:xfrm>
            <a:off x="4095803" y="4471805"/>
            <a:ext cx="438540" cy="350196"/>
            <a:chOff x="7156450" y="2708275"/>
            <a:chExt cx="233363" cy="234950"/>
          </a:xfrm>
          <a:solidFill>
            <a:schemeClr val="bg1"/>
          </a:solidFill>
        </p:grpSpPr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D5E2EEA8-6DD8-4510-A2E4-F981D1872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00000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50757348-DD08-4B2D-BB31-11CCBEBB2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>
                <a:solidFill>
                  <a:srgbClr val="000000"/>
                </a:solidFill>
                <a:ea typeface="Calibri" charset="0"/>
                <a:cs typeface="Calibri" charset="0"/>
              </a:endParaRPr>
            </a:p>
          </p:txBody>
        </p:sp>
      </p:grpSp>
      <p:sp>
        <p:nvSpPr>
          <p:cNvPr id="87" name="Oval 46">
            <a:extLst>
              <a:ext uri="{FF2B5EF4-FFF2-40B4-BE49-F238E27FC236}">
                <a16:creationId xmlns:a16="http://schemas.microsoft.com/office/drawing/2014/main" id="{6B12E6C9-EC9F-445A-A928-6056F8FD1982}"/>
              </a:ext>
            </a:extLst>
          </p:cNvPr>
          <p:cNvSpPr/>
          <p:nvPr/>
        </p:nvSpPr>
        <p:spPr>
          <a:xfrm>
            <a:off x="5130233" y="3683830"/>
            <a:ext cx="722202" cy="722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783" rtlCol="0" anchor="t" anchorCtr="0"/>
          <a:lstStyle/>
          <a:p>
            <a:pPr algn="ctr"/>
            <a:endParaRPr lang="en-US" sz="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Ábra 2" descr="Sakkfigurák">
            <a:extLst>
              <a:ext uri="{FF2B5EF4-FFF2-40B4-BE49-F238E27FC236}">
                <a16:creationId xmlns:a16="http://schemas.microsoft.com/office/drawing/2014/main" id="{122FD114-DFD4-433E-864C-407D9BAF2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2773" y="3710316"/>
            <a:ext cx="628408" cy="628408"/>
          </a:xfrm>
          <a:prstGeom prst="rect">
            <a:avLst/>
          </a:prstGeom>
        </p:spPr>
      </p:pic>
      <p:pic>
        <p:nvPicPr>
          <p:cNvPr id="8" name="Ábra 7" descr="Érmék">
            <a:extLst>
              <a:ext uri="{FF2B5EF4-FFF2-40B4-BE49-F238E27FC236}">
                <a16:creationId xmlns:a16="http://schemas.microsoft.com/office/drawing/2014/main" id="{B138D730-054E-4FDC-BEB8-C040902CC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6576" y="3664234"/>
            <a:ext cx="406774" cy="406774"/>
          </a:xfrm>
          <a:prstGeom prst="rect">
            <a:avLst/>
          </a:prstGeom>
        </p:spPr>
      </p:pic>
      <p:pic>
        <p:nvPicPr>
          <p:cNvPr id="10" name="Ábra 9" descr="Felmosó és vödör">
            <a:extLst>
              <a:ext uri="{FF2B5EF4-FFF2-40B4-BE49-F238E27FC236}">
                <a16:creationId xmlns:a16="http://schemas.microsoft.com/office/drawing/2014/main" id="{03331F8F-C44C-4BA2-BE19-4204096EF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5929" y="2826537"/>
            <a:ext cx="448679" cy="448679"/>
          </a:xfrm>
          <a:prstGeom prst="rect">
            <a:avLst/>
          </a:prstGeom>
        </p:spPr>
      </p:pic>
      <p:pic>
        <p:nvPicPr>
          <p:cNvPr id="12" name="Ábra 11" descr="Pénz">
            <a:extLst>
              <a:ext uri="{FF2B5EF4-FFF2-40B4-BE49-F238E27FC236}">
                <a16:creationId xmlns:a16="http://schemas.microsoft.com/office/drawing/2014/main" id="{168A5F34-AE55-4E58-9FD5-0BF69D5807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6846" y="3238783"/>
            <a:ext cx="512120" cy="5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1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674505" y="1612640"/>
            <a:ext cx="10964218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chemeClr val="tx2"/>
                </a:solidFill>
              </a:rPr>
              <a:t>The traffic risk borne by ANSPs should be in line with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their cost elasticity to traffic. </a:t>
            </a:r>
            <a:endParaRPr lang="hu-HU" sz="2400" b="1" i="1" dirty="0">
              <a:solidFill>
                <a:schemeClr val="tx2"/>
              </a:solidFill>
            </a:endParaRPr>
          </a:p>
          <a:p>
            <a:pPr marL="447675" algn="just">
              <a:spcAft>
                <a:spcPts val="600"/>
              </a:spcAft>
            </a:pPr>
            <a:endParaRPr lang="hu-HU" sz="2400" b="1" dirty="0">
              <a:solidFill>
                <a:schemeClr val="tx2"/>
              </a:solidFill>
            </a:endParaRPr>
          </a:p>
          <a:p>
            <a:pPr marL="7905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</a:rPr>
              <a:t>First of all, a new TRS ratio has to be set after thoroughly </a:t>
            </a:r>
            <a:r>
              <a:rPr lang="en-US" sz="2400" b="1" dirty="0" err="1">
                <a:solidFill>
                  <a:schemeClr val="tx2"/>
                </a:solidFill>
              </a:rPr>
              <a:t>analysing</a:t>
            </a:r>
            <a:r>
              <a:rPr lang="en-US" sz="2400" b="1" dirty="0">
                <a:solidFill>
                  <a:schemeClr val="tx2"/>
                </a:solidFill>
              </a:rPr>
              <a:t> the nature of the evolution of costs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compared to traffic. </a:t>
            </a:r>
            <a:endParaRPr lang="hu-HU" sz="2400" b="1" dirty="0">
              <a:solidFill>
                <a:schemeClr val="tx2"/>
              </a:solidFill>
            </a:endParaRPr>
          </a:p>
          <a:p>
            <a:pPr marL="7905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hu-HU" sz="2400" b="1" dirty="0">
              <a:solidFill>
                <a:schemeClr val="tx2"/>
              </a:solidFill>
            </a:endParaRPr>
          </a:p>
          <a:p>
            <a:pPr marL="790575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tx2"/>
                </a:solidFill>
              </a:rPr>
              <a:t>The </a:t>
            </a:r>
            <a:r>
              <a:rPr lang="hu-HU" sz="2400" b="1" dirty="0" err="1">
                <a:solidFill>
                  <a:schemeClr val="tx2"/>
                </a:solidFill>
              </a:rPr>
              <a:t>ultimate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goal</a:t>
            </a:r>
            <a:r>
              <a:rPr lang="hu-HU" sz="2400" b="1" dirty="0">
                <a:solidFill>
                  <a:schemeClr val="tx2"/>
                </a:solidFill>
              </a:rPr>
              <a:t> is </a:t>
            </a:r>
            <a:r>
              <a:rPr lang="hu-HU" sz="2400" b="1" dirty="0" err="1">
                <a:solidFill>
                  <a:schemeClr val="tx2"/>
                </a:solidFill>
              </a:rPr>
              <a:t>to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increase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ability</a:t>
            </a:r>
            <a:r>
              <a:rPr lang="hu-HU" sz="2400" b="1" dirty="0">
                <a:solidFill>
                  <a:schemeClr val="tx2"/>
                </a:solidFill>
              </a:rPr>
              <a:t> of </a:t>
            </a:r>
            <a:r>
              <a:rPr lang="hu-HU" sz="2400" b="1" dirty="0" err="1">
                <a:solidFill>
                  <a:schemeClr val="tx2"/>
                </a:solidFill>
              </a:rPr>
              <a:t>ANSPs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to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mitigate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effects</a:t>
            </a:r>
            <a:r>
              <a:rPr lang="hu-HU" sz="2400" b="1" dirty="0">
                <a:solidFill>
                  <a:schemeClr val="tx2"/>
                </a:solidFill>
              </a:rPr>
              <a:t> of </a:t>
            </a:r>
            <a:r>
              <a:rPr lang="hu-HU" sz="2400" b="1" dirty="0" err="1">
                <a:solidFill>
                  <a:schemeClr val="tx2"/>
                </a:solidFill>
              </a:rPr>
              <a:t>traffic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</a:p>
          <a:p>
            <a:pPr marL="447675" algn="just">
              <a:spcAft>
                <a:spcPts val="600"/>
              </a:spcAft>
            </a:pPr>
            <a:endParaRPr lang="hu-HU" sz="2400" b="1" dirty="0">
              <a:solidFill>
                <a:schemeClr val="tx2"/>
              </a:solidFill>
            </a:endParaRPr>
          </a:p>
          <a:p>
            <a:pPr marL="447675">
              <a:spcAft>
                <a:spcPts val="600"/>
              </a:spcAft>
            </a:pPr>
            <a:r>
              <a:rPr lang="hu-HU" sz="2400" b="1" dirty="0" err="1">
                <a:solidFill>
                  <a:schemeClr val="tx2"/>
                </a:solidFill>
              </a:rPr>
              <a:t>ANSPs</a:t>
            </a:r>
            <a:r>
              <a:rPr lang="hu-HU" sz="2400" b="1" dirty="0">
                <a:solidFill>
                  <a:schemeClr val="tx2"/>
                </a:solidFill>
              </a:rPr>
              <a:t> extra </a:t>
            </a:r>
            <a:r>
              <a:rPr lang="hu-HU" sz="2400" b="1" dirty="0" err="1">
                <a:solidFill>
                  <a:schemeClr val="tx2"/>
                </a:solidFill>
              </a:rPr>
              <a:t>revenue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shall</a:t>
            </a:r>
            <a:r>
              <a:rPr lang="hu-HU" sz="2400" b="1" dirty="0">
                <a:solidFill>
                  <a:schemeClr val="tx2"/>
                </a:solidFill>
              </a:rPr>
              <a:t> be in line </a:t>
            </a:r>
            <a:r>
              <a:rPr lang="hu-HU" sz="2400" b="1" dirty="0" err="1">
                <a:solidFill>
                  <a:schemeClr val="tx2"/>
                </a:solidFill>
              </a:rPr>
              <a:t>with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additional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costs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to</a:t>
            </a:r>
            <a:r>
              <a:rPr lang="hu-HU" sz="2400" b="1" dirty="0">
                <a:solidFill>
                  <a:schemeClr val="tx2"/>
                </a:solidFill>
              </a:rPr>
              <a:t> be </a:t>
            </a:r>
            <a:r>
              <a:rPr lang="hu-HU" sz="2400" b="1" dirty="0" err="1">
                <a:solidFill>
                  <a:schemeClr val="tx2"/>
                </a:solidFill>
              </a:rPr>
              <a:t>covered</a:t>
            </a:r>
            <a:r>
              <a:rPr lang="hu-HU" sz="2400" b="1" dirty="0">
                <a:solidFill>
                  <a:schemeClr val="tx2"/>
                </a:solidFill>
              </a:rPr>
              <a:t>. 	    </a:t>
            </a:r>
            <a:r>
              <a:rPr lang="hu-HU" sz="2400" b="1" dirty="0" err="1">
                <a:solidFill>
                  <a:schemeClr val="tx2"/>
                </a:solidFill>
              </a:rPr>
              <a:t>Appropriate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hedging</a:t>
            </a:r>
            <a:endParaRPr lang="hu-HU" sz="2400" b="1" dirty="0">
              <a:solidFill>
                <a:schemeClr val="tx2"/>
              </a:solidFill>
            </a:endParaRPr>
          </a:p>
          <a:p>
            <a:pPr marL="447675" algn="just">
              <a:spcAft>
                <a:spcPts val="600"/>
              </a:spcAft>
            </a:pPr>
            <a:endParaRPr lang="hu-HU" sz="1050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endParaRPr lang="en-US" sz="2400" b="1" i="1" dirty="0">
              <a:solidFill>
                <a:schemeClr val="tx2"/>
              </a:solidFill>
            </a:endParaRP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761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forward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adjust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TRS ratios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BFCA0483-562B-4F95-8989-E6A855A522A6}"/>
              </a:ext>
            </a:extLst>
          </p:cNvPr>
          <p:cNvGrpSpPr/>
          <p:nvPr/>
        </p:nvGrpSpPr>
        <p:grpSpPr>
          <a:xfrm>
            <a:off x="674504" y="5096708"/>
            <a:ext cx="1225241" cy="886306"/>
            <a:chOff x="2345760" y="2489200"/>
            <a:chExt cx="2966016" cy="2403475"/>
          </a:xfrm>
          <a:effectLst>
            <a:outerShdw blurRad="88900" dist="38100" sx="102000" sy="102000" algn="t" rotWithShape="0">
              <a:prstClr val="black">
                <a:alpha val="31000"/>
              </a:prstClr>
            </a:outerShdw>
          </a:effectLst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A594F60-A1B0-4EF8-BE0F-4BADBC8A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760" y="2489200"/>
              <a:ext cx="1408113" cy="1738312"/>
            </a:xfrm>
            <a:custGeom>
              <a:avLst/>
              <a:gdLst>
                <a:gd name="T0" fmla="*/ 284 w 807"/>
                <a:gd name="T1" fmla="*/ 0 h 998"/>
                <a:gd name="T2" fmla="*/ 24 w 807"/>
                <a:gd name="T3" fmla="*/ 454 h 998"/>
                <a:gd name="T4" fmla="*/ 0 w 807"/>
                <a:gd name="T5" fmla="*/ 545 h 998"/>
                <a:gd name="T6" fmla="*/ 24 w 807"/>
                <a:gd name="T7" fmla="*/ 636 h 998"/>
                <a:gd name="T8" fmla="*/ 233 w 807"/>
                <a:gd name="T9" fmla="*/ 998 h 998"/>
                <a:gd name="T10" fmla="*/ 807 w 807"/>
                <a:gd name="T11" fmla="*/ 0 h 998"/>
                <a:gd name="T12" fmla="*/ 284 w 807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998">
                  <a:moveTo>
                    <a:pt x="284" y="0"/>
                  </a:moveTo>
                  <a:cubicBezTo>
                    <a:pt x="246" y="66"/>
                    <a:pt x="24" y="454"/>
                    <a:pt x="24" y="454"/>
                  </a:cubicBezTo>
                  <a:cubicBezTo>
                    <a:pt x="9" y="481"/>
                    <a:pt x="0" y="512"/>
                    <a:pt x="0" y="545"/>
                  </a:cubicBezTo>
                  <a:cubicBezTo>
                    <a:pt x="0" y="578"/>
                    <a:pt x="9" y="609"/>
                    <a:pt x="24" y="636"/>
                  </a:cubicBezTo>
                  <a:cubicBezTo>
                    <a:pt x="233" y="998"/>
                    <a:pt x="233" y="998"/>
                    <a:pt x="233" y="998"/>
                  </a:cubicBezTo>
                  <a:cubicBezTo>
                    <a:pt x="233" y="998"/>
                    <a:pt x="667" y="242"/>
                    <a:pt x="807" y="0"/>
                  </a:cubicBezTo>
                  <a:lnTo>
                    <a:pt x="28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DDCD71C-DAA0-482A-A0CC-4C11586D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1" y="3152775"/>
              <a:ext cx="2936875" cy="1739900"/>
            </a:xfrm>
            <a:custGeom>
              <a:avLst/>
              <a:gdLst>
                <a:gd name="T0" fmla="*/ 785 w 1684"/>
                <a:gd name="T1" fmla="*/ 999 h 999"/>
                <a:gd name="T2" fmla="*/ 884 w 1684"/>
                <a:gd name="T3" fmla="*/ 726 h 999"/>
                <a:gd name="T4" fmla="*/ 865 w 1684"/>
                <a:gd name="T5" fmla="*/ 726 h 999"/>
                <a:gd name="T6" fmla="*/ 381 w 1684"/>
                <a:gd name="T7" fmla="*/ 726 h 999"/>
                <a:gd name="T8" fmla="*/ 290 w 1684"/>
                <a:gd name="T9" fmla="*/ 702 h 999"/>
                <a:gd name="T10" fmla="*/ 224 w 1684"/>
                <a:gd name="T11" fmla="*/ 636 h 999"/>
                <a:gd name="T12" fmla="*/ 0 w 1684"/>
                <a:gd name="T13" fmla="*/ 246 h 999"/>
                <a:gd name="T14" fmla="*/ 102 w 1684"/>
                <a:gd name="T15" fmla="*/ 273 h 999"/>
                <a:gd name="T16" fmla="*/ 865 w 1684"/>
                <a:gd name="T17" fmla="*/ 273 h 999"/>
                <a:gd name="T18" fmla="*/ 884 w 1684"/>
                <a:gd name="T19" fmla="*/ 273 h 999"/>
                <a:gd name="T20" fmla="*/ 785 w 1684"/>
                <a:gd name="T21" fmla="*/ 0 h 999"/>
                <a:gd name="T22" fmla="*/ 1683 w 1684"/>
                <a:gd name="T23" fmla="*/ 500 h 999"/>
                <a:gd name="T24" fmla="*/ 1684 w 1684"/>
                <a:gd name="T25" fmla="*/ 500 h 999"/>
                <a:gd name="T26" fmla="*/ 785 w 1684"/>
                <a:gd name="T27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4" h="999">
                  <a:moveTo>
                    <a:pt x="785" y="999"/>
                  </a:moveTo>
                  <a:cubicBezTo>
                    <a:pt x="884" y="726"/>
                    <a:pt x="884" y="726"/>
                    <a:pt x="884" y="726"/>
                  </a:cubicBezTo>
                  <a:cubicBezTo>
                    <a:pt x="865" y="726"/>
                    <a:pt x="865" y="726"/>
                    <a:pt x="865" y="726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50" y="726"/>
                    <a:pt x="319" y="719"/>
                    <a:pt x="290" y="702"/>
                  </a:cubicBezTo>
                  <a:cubicBezTo>
                    <a:pt x="262" y="686"/>
                    <a:pt x="240" y="662"/>
                    <a:pt x="224" y="6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39" y="273"/>
                    <a:pt x="102" y="273"/>
                  </a:cubicBezTo>
                  <a:cubicBezTo>
                    <a:pt x="165" y="273"/>
                    <a:pt x="865" y="273"/>
                    <a:pt x="865" y="273"/>
                  </a:cubicBezTo>
                  <a:cubicBezTo>
                    <a:pt x="884" y="273"/>
                    <a:pt x="884" y="273"/>
                    <a:pt x="884" y="273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1015" y="200"/>
                    <a:pt x="1385" y="389"/>
                    <a:pt x="1683" y="500"/>
                  </a:cubicBezTo>
                  <a:cubicBezTo>
                    <a:pt x="1683" y="500"/>
                    <a:pt x="1683" y="500"/>
                    <a:pt x="1684" y="500"/>
                  </a:cubicBezTo>
                  <a:cubicBezTo>
                    <a:pt x="1385" y="610"/>
                    <a:pt x="1015" y="799"/>
                    <a:pt x="785" y="99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  <a:gs pos="51000">
                  <a:schemeClr val="accent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42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646048" y="1234953"/>
            <a:ext cx="109642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 i="1" dirty="0">
                <a:solidFill>
                  <a:schemeClr val="tx2"/>
                </a:solidFill>
              </a:rPr>
              <a:t>The financial consequences of traffic variation should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be settled by means of a centrally managed supranational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fund</a:t>
            </a:r>
            <a:r>
              <a:rPr lang="hu-HU" sz="2400" b="1" i="1" dirty="0">
                <a:solidFill>
                  <a:schemeClr val="tx2"/>
                </a:solidFill>
              </a:rPr>
              <a:t>. </a:t>
            </a:r>
          </a:p>
          <a:p>
            <a:pPr marL="447675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chemeClr val="tx2"/>
                </a:solidFill>
              </a:rPr>
              <a:t>In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absence</a:t>
            </a:r>
            <a:r>
              <a:rPr lang="hu-HU" sz="2400" b="1" dirty="0">
                <a:solidFill>
                  <a:schemeClr val="tx2"/>
                </a:solidFill>
              </a:rPr>
              <a:t> of </a:t>
            </a:r>
            <a:r>
              <a:rPr lang="hu-HU" sz="2400" b="1" dirty="0" err="1">
                <a:solidFill>
                  <a:schemeClr val="tx2"/>
                </a:solidFill>
              </a:rPr>
              <a:t>appropriate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stakeholder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for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mitigation</a:t>
            </a:r>
            <a:r>
              <a:rPr lang="hu-HU" sz="2400" b="1" dirty="0">
                <a:solidFill>
                  <a:schemeClr val="tx2"/>
                </a:solidFill>
              </a:rPr>
              <a:t>,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remaining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share</a:t>
            </a:r>
            <a:r>
              <a:rPr lang="hu-HU" sz="2400" b="1" dirty="0">
                <a:solidFill>
                  <a:schemeClr val="tx2"/>
                </a:solidFill>
              </a:rPr>
              <a:t> of </a:t>
            </a:r>
            <a:r>
              <a:rPr lang="hu-HU" sz="2400" b="1" dirty="0" err="1">
                <a:solidFill>
                  <a:schemeClr val="tx2"/>
                </a:solidFill>
              </a:rPr>
              <a:t>traffic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shall</a:t>
            </a:r>
            <a:r>
              <a:rPr lang="hu-HU" sz="2400" b="1" dirty="0">
                <a:solidFill>
                  <a:schemeClr val="tx2"/>
                </a:solidFill>
              </a:rPr>
              <a:t> be </a:t>
            </a:r>
            <a:r>
              <a:rPr lang="hu-HU" sz="2400" b="1" dirty="0" err="1">
                <a:solidFill>
                  <a:schemeClr val="tx2"/>
                </a:solidFill>
              </a:rPr>
              <a:t>borne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by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largest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community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concerned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</a:p>
          <a:p>
            <a:pPr marL="14414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tx2"/>
                </a:solidFill>
              </a:rPr>
              <a:t>T</a:t>
            </a:r>
            <a:r>
              <a:rPr lang="en-US" sz="2400" b="1" dirty="0">
                <a:solidFill>
                  <a:schemeClr val="tx2"/>
                </a:solidFill>
              </a:rPr>
              <a:t>he proper functioning of aviation, including </a:t>
            </a:r>
            <a:r>
              <a:rPr lang="hu-HU" sz="2400" b="1" dirty="0">
                <a:solidFill>
                  <a:schemeClr val="tx2"/>
                </a:solidFill>
              </a:rPr>
              <a:t>ANS </a:t>
            </a:r>
            <a:r>
              <a:rPr lang="en-US" sz="2400" b="1" dirty="0">
                <a:solidFill>
                  <a:schemeClr val="tx2"/>
                </a:solidFill>
              </a:rPr>
              <a:t>is in the interest of larger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economic areas</a:t>
            </a:r>
            <a:r>
              <a:rPr lang="hu-HU" sz="2400" b="1" dirty="0">
                <a:solidFill>
                  <a:schemeClr val="tx2"/>
                </a:solidFill>
              </a:rPr>
              <a:t>, </a:t>
            </a:r>
            <a:r>
              <a:rPr lang="hu-HU" sz="2400" b="1" dirty="0" err="1">
                <a:solidFill>
                  <a:schemeClr val="tx2"/>
                </a:solidFill>
              </a:rPr>
              <a:t>such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EU.</a:t>
            </a:r>
          </a:p>
          <a:p>
            <a:pPr marL="144145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tx2"/>
                </a:solidFill>
              </a:rPr>
              <a:t>Raising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traffic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sharing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at</a:t>
            </a:r>
            <a:r>
              <a:rPr lang="hu-HU" sz="2400" b="1" dirty="0">
                <a:solidFill>
                  <a:schemeClr val="tx2"/>
                </a:solidFill>
              </a:rPr>
              <a:t> a </a:t>
            </a:r>
            <a:r>
              <a:rPr lang="hu-HU" sz="2400" b="1" dirty="0" err="1">
                <a:solidFill>
                  <a:schemeClr val="tx2"/>
                </a:solidFill>
              </a:rPr>
              <a:t>higher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level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leads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to</a:t>
            </a:r>
            <a:r>
              <a:rPr lang="hu-HU" sz="2400" b="1" dirty="0">
                <a:solidFill>
                  <a:schemeClr val="tx2"/>
                </a:solidFill>
              </a:rPr>
              <a:t> less </a:t>
            </a:r>
            <a:r>
              <a:rPr lang="hu-HU" sz="2400" b="1" dirty="0" err="1">
                <a:solidFill>
                  <a:schemeClr val="tx2"/>
                </a:solidFill>
              </a:rPr>
              <a:t>traffic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volatility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</a:p>
          <a:p>
            <a:pPr marL="447675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Unlike the current scheme, AUs would not be subject to TRS</a:t>
            </a:r>
            <a:r>
              <a:rPr lang="hu-HU" sz="2400" b="1" dirty="0">
                <a:solidFill>
                  <a:schemeClr val="tx2"/>
                </a:solidFill>
              </a:rPr>
              <a:t>. T</a:t>
            </a:r>
            <a:r>
              <a:rPr lang="en-US" sz="2400" b="1" dirty="0">
                <a:solidFill>
                  <a:schemeClr val="tx2"/>
                </a:solidFill>
              </a:rPr>
              <a:t>he fund would actually take 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traffic risk for the whole EU and it would redistribute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the financial effects triggered by traffic in individual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countries. </a:t>
            </a:r>
            <a:endParaRPr lang="hu-HU" sz="2400" b="1" dirty="0">
              <a:solidFill>
                <a:schemeClr val="tx2"/>
              </a:solidFill>
            </a:endParaRPr>
          </a:p>
          <a:p>
            <a:pPr marL="447675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chemeClr val="tx2"/>
                </a:solidFill>
              </a:rPr>
              <a:t>	    Less </a:t>
            </a:r>
            <a:r>
              <a:rPr lang="hu-HU" sz="2400" b="1" dirty="0" err="1">
                <a:solidFill>
                  <a:schemeClr val="tx2"/>
                </a:solidFill>
              </a:rPr>
              <a:t>risk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at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lower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costs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761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forward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step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in of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910E00BD-21C6-45B2-BE6B-8C9542BCC0C1}"/>
              </a:ext>
            </a:extLst>
          </p:cNvPr>
          <p:cNvGrpSpPr/>
          <p:nvPr/>
        </p:nvGrpSpPr>
        <p:grpSpPr>
          <a:xfrm>
            <a:off x="581734" y="5623047"/>
            <a:ext cx="1241005" cy="916514"/>
            <a:chOff x="2345760" y="2489200"/>
            <a:chExt cx="2966016" cy="2403475"/>
          </a:xfrm>
          <a:effectLst>
            <a:outerShdw blurRad="88900" dist="38100" sx="102000" sy="102000" algn="t" rotWithShape="0">
              <a:prstClr val="black">
                <a:alpha val="31000"/>
              </a:prstClr>
            </a:outerShdw>
          </a:effectLst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FD0824A-EEE1-4DA7-B1BF-B4B18B1F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760" y="2489200"/>
              <a:ext cx="1408113" cy="1738312"/>
            </a:xfrm>
            <a:custGeom>
              <a:avLst/>
              <a:gdLst>
                <a:gd name="T0" fmla="*/ 284 w 807"/>
                <a:gd name="T1" fmla="*/ 0 h 998"/>
                <a:gd name="T2" fmla="*/ 24 w 807"/>
                <a:gd name="T3" fmla="*/ 454 h 998"/>
                <a:gd name="T4" fmla="*/ 0 w 807"/>
                <a:gd name="T5" fmla="*/ 545 h 998"/>
                <a:gd name="T6" fmla="*/ 24 w 807"/>
                <a:gd name="T7" fmla="*/ 636 h 998"/>
                <a:gd name="T8" fmla="*/ 233 w 807"/>
                <a:gd name="T9" fmla="*/ 998 h 998"/>
                <a:gd name="T10" fmla="*/ 807 w 807"/>
                <a:gd name="T11" fmla="*/ 0 h 998"/>
                <a:gd name="T12" fmla="*/ 284 w 807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998">
                  <a:moveTo>
                    <a:pt x="284" y="0"/>
                  </a:moveTo>
                  <a:cubicBezTo>
                    <a:pt x="246" y="66"/>
                    <a:pt x="24" y="454"/>
                    <a:pt x="24" y="454"/>
                  </a:cubicBezTo>
                  <a:cubicBezTo>
                    <a:pt x="9" y="481"/>
                    <a:pt x="0" y="512"/>
                    <a:pt x="0" y="545"/>
                  </a:cubicBezTo>
                  <a:cubicBezTo>
                    <a:pt x="0" y="578"/>
                    <a:pt x="9" y="609"/>
                    <a:pt x="24" y="636"/>
                  </a:cubicBezTo>
                  <a:cubicBezTo>
                    <a:pt x="233" y="998"/>
                    <a:pt x="233" y="998"/>
                    <a:pt x="233" y="998"/>
                  </a:cubicBezTo>
                  <a:cubicBezTo>
                    <a:pt x="233" y="998"/>
                    <a:pt x="667" y="242"/>
                    <a:pt x="807" y="0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442879E9-3F15-4D0E-BFA3-E1ADA6FFC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901" y="3152775"/>
              <a:ext cx="2936875" cy="1739900"/>
            </a:xfrm>
            <a:custGeom>
              <a:avLst/>
              <a:gdLst>
                <a:gd name="T0" fmla="*/ 785 w 1684"/>
                <a:gd name="T1" fmla="*/ 999 h 999"/>
                <a:gd name="T2" fmla="*/ 884 w 1684"/>
                <a:gd name="T3" fmla="*/ 726 h 999"/>
                <a:gd name="T4" fmla="*/ 865 w 1684"/>
                <a:gd name="T5" fmla="*/ 726 h 999"/>
                <a:gd name="T6" fmla="*/ 381 w 1684"/>
                <a:gd name="T7" fmla="*/ 726 h 999"/>
                <a:gd name="T8" fmla="*/ 290 w 1684"/>
                <a:gd name="T9" fmla="*/ 702 h 999"/>
                <a:gd name="T10" fmla="*/ 224 w 1684"/>
                <a:gd name="T11" fmla="*/ 636 h 999"/>
                <a:gd name="T12" fmla="*/ 0 w 1684"/>
                <a:gd name="T13" fmla="*/ 246 h 999"/>
                <a:gd name="T14" fmla="*/ 102 w 1684"/>
                <a:gd name="T15" fmla="*/ 273 h 999"/>
                <a:gd name="T16" fmla="*/ 865 w 1684"/>
                <a:gd name="T17" fmla="*/ 273 h 999"/>
                <a:gd name="T18" fmla="*/ 884 w 1684"/>
                <a:gd name="T19" fmla="*/ 273 h 999"/>
                <a:gd name="T20" fmla="*/ 785 w 1684"/>
                <a:gd name="T21" fmla="*/ 0 h 999"/>
                <a:gd name="T22" fmla="*/ 1683 w 1684"/>
                <a:gd name="T23" fmla="*/ 500 h 999"/>
                <a:gd name="T24" fmla="*/ 1684 w 1684"/>
                <a:gd name="T25" fmla="*/ 500 h 999"/>
                <a:gd name="T26" fmla="*/ 785 w 1684"/>
                <a:gd name="T27" fmla="*/ 999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4" h="999">
                  <a:moveTo>
                    <a:pt x="785" y="999"/>
                  </a:moveTo>
                  <a:cubicBezTo>
                    <a:pt x="884" y="726"/>
                    <a:pt x="884" y="726"/>
                    <a:pt x="884" y="726"/>
                  </a:cubicBezTo>
                  <a:cubicBezTo>
                    <a:pt x="865" y="726"/>
                    <a:pt x="865" y="726"/>
                    <a:pt x="865" y="726"/>
                  </a:cubicBezTo>
                  <a:cubicBezTo>
                    <a:pt x="381" y="726"/>
                    <a:pt x="381" y="726"/>
                    <a:pt x="381" y="726"/>
                  </a:cubicBezTo>
                  <a:cubicBezTo>
                    <a:pt x="350" y="726"/>
                    <a:pt x="319" y="719"/>
                    <a:pt x="290" y="702"/>
                  </a:cubicBezTo>
                  <a:cubicBezTo>
                    <a:pt x="262" y="686"/>
                    <a:pt x="240" y="662"/>
                    <a:pt x="224" y="6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39" y="273"/>
                    <a:pt x="102" y="273"/>
                  </a:cubicBezTo>
                  <a:cubicBezTo>
                    <a:pt x="165" y="273"/>
                    <a:pt x="865" y="273"/>
                    <a:pt x="865" y="273"/>
                  </a:cubicBezTo>
                  <a:cubicBezTo>
                    <a:pt x="884" y="273"/>
                    <a:pt x="884" y="273"/>
                    <a:pt x="884" y="273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1015" y="200"/>
                    <a:pt x="1385" y="389"/>
                    <a:pt x="1683" y="500"/>
                  </a:cubicBezTo>
                  <a:cubicBezTo>
                    <a:pt x="1683" y="500"/>
                    <a:pt x="1683" y="500"/>
                    <a:pt x="1684" y="500"/>
                  </a:cubicBezTo>
                  <a:cubicBezTo>
                    <a:pt x="1385" y="610"/>
                    <a:pt x="1015" y="799"/>
                    <a:pt x="785" y="999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50000"/>
                  </a:schemeClr>
                </a:gs>
                <a:gs pos="0">
                  <a:schemeClr val="tx2">
                    <a:lumMod val="20000"/>
                    <a:lumOff val="80000"/>
                  </a:schemeClr>
                </a:gs>
                <a:gs pos="55000">
                  <a:schemeClr val="tx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84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646048" y="1582822"/>
            <a:ext cx="10964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 startAt="3"/>
            </a:pPr>
            <a:r>
              <a:rPr lang="en-US" sz="2400" b="1" i="1" dirty="0">
                <a:solidFill>
                  <a:schemeClr val="tx2"/>
                </a:solidFill>
              </a:rPr>
              <a:t>Besides having inflows and outflows </a:t>
            </a:r>
            <a:r>
              <a:rPr lang="hu-HU" sz="2400" b="1" i="1" dirty="0" err="1">
                <a:solidFill>
                  <a:schemeClr val="tx2"/>
                </a:solidFill>
              </a:rPr>
              <a:t>due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hu-HU" sz="2400" b="1" i="1" dirty="0" err="1">
                <a:solidFill>
                  <a:schemeClr val="tx2"/>
                </a:solidFill>
              </a:rPr>
              <a:t>to</a:t>
            </a:r>
            <a:r>
              <a:rPr lang="en-US" sz="2400" b="1" i="1" dirty="0">
                <a:solidFill>
                  <a:schemeClr val="tx2"/>
                </a:solidFill>
              </a:rPr>
              <a:t> traffic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deviations, the EU fund should be able to acquire financial facilities on its own.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</a:p>
          <a:p>
            <a:pPr marL="447675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schemeClr val="tx2"/>
                </a:solidFill>
              </a:rPr>
              <a:t>T</a:t>
            </a:r>
            <a:r>
              <a:rPr lang="en-US" sz="2400" b="1" dirty="0">
                <a:solidFill>
                  <a:schemeClr val="tx2"/>
                </a:solidFill>
              </a:rPr>
              <a:t>o be prepared for recessions or even times of crisis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(when there is system-wide no excess revenue from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better than planned traffic), the fund should possess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further financial facilities</a:t>
            </a:r>
            <a:r>
              <a:rPr lang="hu-HU" sz="2400" b="1" dirty="0">
                <a:solidFill>
                  <a:schemeClr val="tx2"/>
                </a:solidFill>
              </a:rPr>
              <a:t>. </a:t>
            </a:r>
            <a:r>
              <a:rPr lang="hu-HU" sz="2400" b="1" dirty="0" err="1">
                <a:solidFill>
                  <a:schemeClr val="tx2"/>
                </a:solidFill>
              </a:rPr>
              <a:t>By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this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the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fund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could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</a:p>
          <a:p>
            <a:pPr marL="1247775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tx2"/>
                </a:solidFill>
              </a:rPr>
              <a:t>Lower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financing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costs</a:t>
            </a:r>
            <a:endParaRPr lang="hu-HU" sz="2400" b="1" dirty="0">
              <a:solidFill>
                <a:schemeClr val="tx2"/>
              </a:solidFill>
            </a:endParaRPr>
          </a:p>
          <a:p>
            <a:pPr marL="1247775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2400" b="1" dirty="0" err="1">
                <a:solidFill>
                  <a:schemeClr val="tx2"/>
                </a:solidFill>
              </a:rPr>
              <a:t>Act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as</a:t>
            </a:r>
            <a:r>
              <a:rPr lang="hu-HU" sz="2400" b="1" dirty="0">
                <a:solidFill>
                  <a:schemeClr val="tx2"/>
                </a:solidFill>
              </a:rPr>
              <a:t> an </a:t>
            </a:r>
            <a:r>
              <a:rPr lang="hu-HU" sz="2400" b="1" dirty="0" err="1">
                <a:solidFill>
                  <a:schemeClr val="tx2"/>
                </a:solidFill>
              </a:rPr>
              <a:t>anticyclical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err="1">
                <a:solidFill>
                  <a:schemeClr val="tx2"/>
                </a:solidFill>
              </a:rPr>
              <a:t>tool</a:t>
            </a:r>
            <a:r>
              <a:rPr lang="hu-HU" sz="24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7614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forward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improving</a:t>
            </a:r>
            <a:r>
              <a:rPr lang="hu-HU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4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financing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20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FFAAFC81-B011-450B-8E5C-CFA061A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256315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044CF25-D3C6-4906-B9FF-0C1C675762B9}"/>
              </a:ext>
            </a:extLst>
          </p:cNvPr>
          <p:cNvSpPr txBox="1"/>
          <p:nvPr/>
        </p:nvSpPr>
        <p:spPr>
          <a:xfrm>
            <a:off x="646048" y="1294588"/>
            <a:ext cx="10964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7" name="Cím 2">
            <a:extLst>
              <a:ext uri="{FF2B5EF4-FFF2-40B4-BE49-F238E27FC236}">
                <a16:creationId xmlns:a16="http://schemas.microsoft.com/office/drawing/2014/main" id="{AFE70C23-311A-41C5-896D-0C68649A462D}"/>
              </a:ext>
            </a:extLst>
          </p:cNvPr>
          <p:cNvSpPr txBox="1">
            <a:spLocks/>
          </p:cNvSpPr>
          <p:nvPr/>
        </p:nvSpPr>
        <p:spPr>
          <a:xfrm>
            <a:off x="256461" y="331903"/>
            <a:ext cx="11679078" cy="7614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55000"/>
              </a:lnSpc>
              <a:spcAft>
                <a:spcPts val="600"/>
              </a:spcAft>
            </a:pPr>
            <a:r>
              <a:rPr lang="en-US" sz="4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benefits of the proposed scheme</a:t>
            </a:r>
            <a:endParaRPr lang="en-AU" sz="4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041CAF9-4844-472F-9DFC-A6227F4B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183448"/>
            <a:ext cx="11557000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HUNGARO">
      <a:dk1>
        <a:srgbClr val="000000"/>
      </a:dk1>
      <a:lt1>
        <a:sysClr val="window" lastClr="FFFFFF"/>
      </a:lt1>
      <a:dk2>
        <a:srgbClr val="002D55"/>
      </a:dk2>
      <a:lt2>
        <a:srgbClr val="286EB9"/>
      </a:lt2>
      <a:accent1>
        <a:srgbClr val="002D55"/>
      </a:accent1>
      <a:accent2>
        <a:srgbClr val="286EB9"/>
      </a:accent2>
      <a:accent3>
        <a:srgbClr val="19B4FF"/>
      </a:accent3>
      <a:accent4>
        <a:srgbClr val="004B87"/>
      </a:accent4>
      <a:accent5>
        <a:srgbClr val="7D7D7D"/>
      </a:accent5>
      <a:accent6>
        <a:srgbClr val="FF9B00"/>
      </a:accent6>
      <a:hlink>
        <a:srgbClr val="A5A5A5"/>
      </a:hlink>
      <a:folHlink>
        <a:srgbClr val="19B4FF"/>
      </a:folHlink>
    </a:clrScheme>
    <a:fontScheme name="Hungaro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606D010CAEF854BAA78A721EEA05464" ma:contentTypeVersion="0" ma:contentTypeDescription="Új dokumentum létrehozása." ma:contentTypeScope="" ma:versionID="72e73aaa4a69ab8e223030656c6f56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46FBC-F7F4-4397-B6F0-B067B2946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7F5E47-1911-4974-A34E-86893D9007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DFCF6A-3D04-4B80-AA5D-07E76A93C191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24000</TotalTime>
  <Words>683</Words>
  <Application>Microsoft Office PowerPoint</Application>
  <PresentationFormat>Szélesvásznú</PresentationFormat>
  <Paragraphs>60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Heavy</vt:lpstr>
      <vt:lpstr>Open Sans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Seregelyes,K</dc:creator>
  <cp:lastModifiedBy>Seregélyes Kálmán</cp:lastModifiedBy>
  <cp:revision>108</cp:revision>
  <dcterms:created xsi:type="dcterms:W3CDTF">2023-12-20T10:28:36Z</dcterms:created>
  <dcterms:modified xsi:type="dcterms:W3CDTF">2024-04-14T19:15:18Z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0x0101007606D010CAEF854BAA78A721EEA05464</vt:lpwstr>
  </property>
</Properties>
</file>